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64" r:id="rId6"/>
    <p:sldId id="258" r:id="rId7"/>
    <p:sldId id="259" r:id="rId8"/>
    <p:sldId id="265" r:id="rId9"/>
    <p:sldId id="260" r:id="rId10"/>
    <p:sldId id="261" r:id="rId11"/>
    <p:sldId id="262" r:id="rId12"/>
    <p:sldId id="263" r:id="rId1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7FAFC"/>
          </a:solidFill>
          <a:ln w="12700">
            <a:solidFill>
              <a:srgbClr val="F7FAF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4389120" cy="6858000"/>
          </a:xfrm>
          <a:prstGeom prst="rect">
            <a:avLst/>
          </a:prstGeom>
          <a:solidFill>
            <a:srgbClr val="16324F"/>
          </a:solidFill>
          <a:ln w="12700">
            <a:solidFill>
              <a:srgbClr val="16324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1097280"/>
            <a:ext cx="310896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</a:rPr>
              <a:t>НАУЧНЫЙ СТУДЕНЧЕСКИЙ КРУЖОК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94360" y="2057400"/>
            <a:ext cx="3200400" cy="10058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D9A441"/>
                </a:solidFill>
              </a:rPr>
              <a:t>«Последователи</a:t>
            </a:r>
            <a:endParaRPr lang="en-US" sz="2600" dirty="0"/>
          </a:p>
          <a:p>
            <a:pPr marL="0" indent="0">
              <a:buNone/>
            </a:pPr>
            <a:r>
              <a:rPr lang="en-US" sz="2600" b="1" dirty="0">
                <a:solidFill>
                  <a:srgbClr val="D9A441"/>
                </a:solidFill>
              </a:rPr>
              <a:t>Флоренс Найтингейл»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94360" y="3566160"/>
            <a:ext cx="292608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DDE7F0"/>
                </a:solidFill>
              </a:rPr>
              <a:t>Презентация для защиты перед администрацией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846320" y="1325880"/>
            <a:ext cx="6217920" cy="10058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6324F"/>
                </a:solidFill>
              </a:rPr>
              <a:t>Медицинский колледж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16324F"/>
                </a:solidFill>
              </a:rPr>
              <a:t>Азиатского Международного Университета имени С. Тентишева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4846320" y="2743200"/>
            <a:ext cx="6309360" cy="9144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F2937"/>
                </a:solidFill>
              </a:rPr>
              <a:t>Цель презентации: обосновать актуальность, структуру, годовой план работы и ожидаемые результаты кружка для студентов среднего медицинского звена.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4892040" y="4160520"/>
            <a:ext cx="2103120" cy="548640"/>
          </a:xfrm>
          <a:prstGeom prst="roundRect">
            <a:avLst>
              <a:gd name="adj" fmla="val 13333"/>
            </a:avLst>
          </a:prstGeom>
          <a:solidFill>
            <a:srgbClr val="D9A441"/>
          </a:solidFill>
          <a:ln w="12700">
            <a:solidFill>
              <a:srgbClr val="D9A44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389755" y="4316095"/>
            <a:ext cx="3105785" cy="201295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202</a:t>
            </a:r>
            <a:r>
              <a:rPr lang="ru-RU" altLang="en-US" sz="1800" b="1" dirty="0">
                <a:solidFill>
                  <a:srgbClr val="FFFFFF"/>
                </a:solidFill>
              </a:rPr>
              <a:t>5</a:t>
            </a:r>
            <a:r>
              <a:rPr lang="en-US" sz="1800" b="1" dirty="0">
                <a:solidFill>
                  <a:srgbClr val="FFFFFF"/>
                </a:solidFill>
              </a:rPr>
              <a:t>–202</a:t>
            </a:r>
            <a:r>
              <a:rPr lang="ru-RU" altLang="en-US" sz="1800" b="1" dirty="0">
                <a:solidFill>
                  <a:srgbClr val="FFFFFF"/>
                </a:solidFill>
              </a:rPr>
              <a:t>6</a:t>
            </a:r>
            <a:r>
              <a:rPr lang="en-US" sz="1800" b="1" dirty="0">
                <a:solidFill>
                  <a:srgbClr val="FFFFFF"/>
                </a:solidFill>
              </a:rPr>
              <a:t> уч. год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1521440" y="6400800"/>
            <a:ext cx="27432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08080"/>
                </a:solidFill>
              </a:rPr>
              <a:t>1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96112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6324F"/>
                </a:solidFill>
              </a:rPr>
              <a:t>7. Просьба о поддержке инициативы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115568"/>
            <a:ext cx="11064240" cy="0"/>
          </a:xfrm>
          <a:prstGeom prst="line">
            <a:avLst/>
          </a:prstGeom>
          <a:noFill/>
          <a:ln w="12700">
            <a:solidFill>
              <a:srgbClr val="D9A44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22960" y="1508760"/>
            <a:ext cx="658368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6324F"/>
                </a:solidFill>
              </a:rPr>
              <a:t>Для полноценного запуска и устойчивой работы кружка просим администрацию: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868680" y="1965960"/>
            <a:ext cx="6400800" cy="2926080"/>
          </a:xfrm>
          <a:prstGeom prst="rect">
            <a:avLst/>
          </a:prstGeom>
          <a:noFill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900" dirty="0">
                <a:solidFill>
                  <a:srgbClr val="1F2937"/>
                </a:solidFill>
              </a:rPr>
              <a:t>утвердить план работы кружка на 202</a:t>
            </a:r>
            <a:r>
              <a:rPr lang="ru-RU" altLang="en-US" sz="1900" dirty="0">
                <a:solidFill>
                  <a:srgbClr val="1F2937"/>
                </a:solidFill>
              </a:rPr>
              <a:t>5</a:t>
            </a:r>
            <a:r>
              <a:rPr lang="en-US" sz="1900" dirty="0">
                <a:solidFill>
                  <a:srgbClr val="1F2937"/>
                </a:solidFill>
              </a:rPr>
              <a:t>–202</a:t>
            </a:r>
            <a:r>
              <a:rPr lang="ru-RU" altLang="en-US" sz="1900" dirty="0">
                <a:solidFill>
                  <a:srgbClr val="1F2937"/>
                </a:solidFill>
              </a:rPr>
              <a:t>6</a:t>
            </a:r>
            <a:r>
              <a:rPr lang="en-US" sz="1900" dirty="0">
                <a:solidFill>
                  <a:srgbClr val="1F2937"/>
                </a:solidFill>
              </a:rPr>
              <a:t> учебный год</a:t>
            </a:r>
            <a:endParaRPr lang="en-US" sz="1900" dirty="0"/>
          </a:p>
          <a:p>
            <a:pPr marL="177800" indent="-177800">
              <a:buSzPct val="100000"/>
              <a:buChar char="•"/>
            </a:pPr>
            <a:r>
              <a:rPr lang="en-US" sz="1900" dirty="0">
                <a:solidFill>
                  <a:srgbClr val="1F2937"/>
                </a:solidFill>
              </a:rPr>
              <a:t>поддержать организацию заседаний и практических тренингов</a:t>
            </a:r>
            <a:endParaRPr lang="en-US" sz="1900" dirty="0"/>
          </a:p>
          <a:p>
            <a:pPr marL="177800" indent="-177800">
              <a:buSzPct val="100000"/>
              <a:buChar char="•"/>
            </a:pPr>
            <a:r>
              <a:rPr lang="en-US" sz="1900" dirty="0">
                <a:solidFill>
                  <a:srgbClr val="1F2937"/>
                </a:solidFill>
              </a:rPr>
              <a:t>содействовать участию студентов в научных и воспитательных мероприятиях</a:t>
            </a:r>
            <a:endParaRPr lang="en-US" sz="1900" dirty="0"/>
          </a:p>
          <a:p>
            <a:pPr marL="177800" indent="-177800">
              <a:buSzPct val="100000"/>
              <a:buChar char="•"/>
            </a:pPr>
            <a:r>
              <a:rPr lang="en-US" sz="1900" dirty="0">
                <a:solidFill>
                  <a:srgbClr val="1F2937"/>
                </a:solidFill>
              </a:rPr>
              <a:t>рассмотреть возможность поощрения наиболее активных участников</a:t>
            </a:r>
            <a:endParaRPr lang="en-US" sz="1900" dirty="0"/>
          </a:p>
        </p:txBody>
      </p:sp>
      <p:sp>
        <p:nvSpPr>
          <p:cNvPr id="6" name="Shape 4"/>
          <p:cNvSpPr/>
          <p:nvPr/>
        </p:nvSpPr>
        <p:spPr>
          <a:xfrm>
            <a:off x="7818120" y="1828800"/>
            <a:ext cx="2926080" cy="1920240"/>
          </a:xfrm>
          <a:prstGeom prst="roundRect">
            <a:avLst/>
          </a:prstGeom>
          <a:solidFill>
            <a:srgbClr val="16324F"/>
          </a:solidFill>
          <a:ln w="12700">
            <a:solidFill>
              <a:srgbClr val="16324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00390" y="1861820"/>
            <a:ext cx="1995170" cy="422275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D9A441"/>
                </a:solidFill>
              </a:rPr>
              <a:t>Ожидаемый эффект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285990" y="1965960"/>
            <a:ext cx="3879850" cy="1953895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FFFFFF"/>
                </a:solidFill>
              </a:rPr>
              <a:t>Повышение качества под</a:t>
            </a:r>
            <a:r>
              <a:rPr lang="ru-RU" altLang="en-US" sz="1700" dirty="0">
                <a:solidFill>
                  <a:srgbClr val="FFFFFF"/>
                </a:solidFill>
              </a:rPr>
              <a:t>-</a:t>
            </a:r>
            <a:endParaRPr lang="ru-RU" altLang="en-US" sz="17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1700" dirty="0">
                <a:solidFill>
                  <a:srgbClr val="FFFFFF"/>
                </a:solidFill>
              </a:rPr>
              <a:t>готовки будущих специалис</a:t>
            </a:r>
            <a:r>
              <a:rPr lang="ru-RU" altLang="en-US" sz="1700" dirty="0">
                <a:solidFill>
                  <a:srgbClr val="FFFFFF"/>
                </a:solidFill>
              </a:rPr>
              <a:t>-</a:t>
            </a:r>
            <a:endParaRPr lang="ru-RU" altLang="en-US" sz="17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1700" dirty="0">
                <a:solidFill>
                  <a:srgbClr val="FFFFFF"/>
                </a:solidFill>
              </a:rPr>
              <a:t>тов среднего звена и </a:t>
            </a:r>
            <a:endParaRPr lang="en-US" sz="17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1700" dirty="0">
                <a:solidFill>
                  <a:srgbClr val="FFFFFF"/>
                </a:solidFill>
              </a:rPr>
              <a:t>укрепление научной </a:t>
            </a:r>
            <a:endParaRPr lang="en-US" sz="17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1700" dirty="0">
                <a:solidFill>
                  <a:srgbClr val="FFFFFF"/>
                </a:solidFill>
              </a:rPr>
              <a:t>культуры колледжа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3840480" y="5806440"/>
            <a:ext cx="438912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2E5B87"/>
                </a:solidFill>
              </a:rPr>
              <a:t>Спасибо за внимание!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11521440" y="6400800"/>
            <a:ext cx="27432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08080"/>
                </a:solidFill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96112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6324F"/>
                </a:solidFill>
              </a:rPr>
              <a:t>1. Актуальность создания кружка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115568"/>
            <a:ext cx="11064240" cy="0"/>
          </a:xfrm>
          <a:prstGeom prst="line">
            <a:avLst/>
          </a:prstGeom>
          <a:noFill/>
          <a:ln w="12700">
            <a:solidFill>
              <a:srgbClr val="D9A44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417320"/>
            <a:ext cx="402336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E5B87"/>
                </a:solidFill>
              </a:rPr>
              <a:t>Почему кружок нужен колледжу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85800" y="1828800"/>
            <a:ext cx="5212080" cy="3474720"/>
          </a:xfrm>
          <a:prstGeom prst="rect">
            <a:avLst/>
          </a:prstGeom>
          <a:noFill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</a:rPr>
              <a:t>формирует интерес студентов к профессии медицинской сестры и научной работе</a:t>
            </a:r>
            <a:endParaRPr lang="en-US" sz="1800" dirty="0"/>
          </a:p>
          <a:p>
            <a:pPr marL="177800" indent="-1778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</a:rPr>
              <a:t>развивает практическое мышление и готовность к неотложным ситуациям</a:t>
            </a:r>
            <a:endParaRPr lang="en-US" sz="1800" dirty="0"/>
          </a:p>
          <a:p>
            <a:pPr marL="177800" indent="-1778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</a:rPr>
              <a:t>укрепляет связь между теорией, практикой и профессиональной этикой</a:t>
            </a:r>
            <a:endParaRPr lang="en-US" sz="1800" dirty="0"/>
          </a:p>
          <a:p>
            <a:pPr marL="177800" indent="-1778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</a:rPr>
              <a:t>готовит участников к конференциям, конкурсам и волонтерским инициативам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6309360" y="1554480"/>
            <a:ext cx="5029200" cy="4206240"/>
          </a:xfrm>
          <a:prstGeom prst="roundRect">
            <a:avLst/>
          </a:prstGeom>
          <a:solidFill>
            <a:srgbClr val="EAF2F8"/>
          </a:solidFill>
          <a:ln w="12700">
            <a:solidFill>
              <a:srgbClr val="C6D4E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955280" y="1828800"/>
            <a:ext cx="164592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6324F"/>
                </a:solidFill>
              </a:rPr>
              <a:t>Образ кружка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6903720" y="2468880"/>
            <a:ext cx="1737360" cy="731520"/>
          </a:xfrm>
          <a:prstGeom prst="roundRect">
            <a:avLst>
              <a:gd name="adj" fmla="val 7500"/>
            </a:avLst>
          </a:prstGeom>
          <a:solidFill>
            <a:srgbClr val="16324F"/>
          </a:solidFill>
          <a:ln w="12700">
            <a:solidFill>
              <a:srgbClr val="16324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040880" y="2724912"/>
            <a:ext cx="146304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Профессионализм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9006840" y="2468880"/>
            <a:ext cx="1737360" cy="731520"/>
          </a:xfrm>
          <a:prstGeom prst="roundRect">
            <a:avLst>
              <a:gd name="adj" fmla="val 7500"/>
            </a:avLst>
          </a:prstGeom>
          <a:solidFill>
            <a:srgbClr val="5B8A72"/>
          </a:solidFill>
          <a:ln w="12700">
            <a:solidFill>
              <a:srgbClr val="5B8A7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0" y="2724912"/>
            <a:ext cx="146304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Милосердие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6903720" y="3749040"/>
            <a:ext cx="1737360" cy="731520"/>
          </a:xfrm>
          <a:prstGeom prst="roundRect">
            <a:avLst>
              <a:gd name="adj" fmla="val 7500"/>
            </a:avLst>
          </a:prstGeom>
          <a:solidFill>
            <a:srgbClr val="2E5B87"/>
          </a:solidFill>
          <a:ln w="12700">
            <a:solidFill>
              <a:srgbClr val="2E5B8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040880" y="4005072"/>
            <a:ext cx="146304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Научность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9006840" y="3749040"/>
            <a:ext cx="1737360" cy="731520"/>
          </a:xfrm>
          <a:prstGeom prst="roundRect">
            <a:avLst>
              <a:gd name="adj" fmla="val 7500"/>
            </a:avLst>
          </a:prstGeom>
          <a:solidFill>
            <a:srgbClr val="A6514E"/>
          </a:solidFill>
          <a:ln w="12700">
            <a:solidFill>
              <a:srgbClr val="A6514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144000" y="4005072"/>
            <a:ext cx="146304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Ответственность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720840" y="5074920"/>
            <a:ext cx="429768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F2937"/>
                </a:solidFill>
              </a:rPr>
              <a:t>Название «Последователи Флоренс Найтингейл» подчеркивает преемственность гуманистических и профессиональных ценностей сестринского дела.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521440" y="6400800"/>
            <a:ext cx="27432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08080"/>
                </a:solidFill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505710" y="320040"/>
            <a:ext cx="700405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ru-RU" altLang="en-US" sz="2800" b="1" dirty="0">
                <a:solidFill>
                  <a:srgbClr val="16324F"/>
                </a:solidFill>
              </a:rPr>
              <a:t>П</a:t>
            </a:r>
            <a:r>
              <a:rPr lang="en-US" altLang="en-US" sz="2800" b="1" dirty="0">
                <a:solidFill>
                  <a:srgbClr val="16324F"/>
                </a:solidFill>
              </a:rPr>
              <a:t>оследователи</a:t>
            </a:r>
            <a:r>
              <a:rPr lang="en-US" altLang="ru-RU" sz="2800" b="1" dirty="0">
                <a:solidFill>
                  <a:srgbClr val="16324F"/>
                </a:solidFill>
              </a:rPr>
              <a:t> </a:t>
            </a:r>
            <a:r>
              <a:rPr lang="en-US" altLang="en-US" sz="2800" b="1" dirty="0">
                <a:solidFill>
                  <a:srgbClr val="16324F"/>
                </a:solidFill>
              </a:rPr>
              <a:t>Флоренс</a:t>
            </a:r>
            <a:r>
              <a:rPr lang="en-US" altLang="ru-RU" sz="2800" b="1" dirty="0">
                <a:solidFill>
                  <a:srgbClr val="16324F"/>
                </a:solidFill>
              </a:rPr>
              <a:t> </a:t>
            </a:r>
            <a:r>
              <a:rPr lang="en-US" altLang="en-US" sz="2800" b="1" dirty="0">
                <a:solidFill>
                  <a:srgbClr val="16324F"/>
                </a:solidFill>
              </a:rPr>
              <a:t>Найтингейл</a:t>
            </a:r>
            <a:endParaRPr lang="en-US" altLang="en-US" sz="2800" b="1" dirty="0">
              <a:solidFill>
                <a:srgbClr val="16324F"/>
              </a:solidFill>
            </a:endParaRPr>
          </a:p>
        </p:txBody>
      </p:sp>
      <p:sp>
        <p:nvSpPr>
          <p:cNvPr id="3" name="Shape 1"/>
          <p:cNvSpPr/>
          <p:nvPr/>
        </p:nvSpPr>
        <p:spPr>
          <a:xfrm>
            <a:off x="548640" y="1115568"/>
            <a:ext cx="11064240" cy="0"/>
          </a:xfrm>
          <a:prstGeom prst="line">
            <a:avLst/>
          </a:prstGeom>
          <a:noFill/>
          <a:ln w="12700">
            <a:solidFill>
              <a:srgbClr val="D9A44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1828800"/>
            <a:ext cx="5212080" cy="3474720"/>
          </a:xfrm>
          <a:prstGeom prst="rect">
            <a:avLst/>
          </a:prstGeom>
          <a:noFill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955280" y="1828800"/>
            <a:ext cx="164592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6324F"/>
                </a:solidFill>
              </a:rPr>
              <a:t>Образ кружка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6903720" y="2468880"/>
            <a:ext cx="1737360" cy="731520"/>
          </a:xfrm>
          <a:prstGeom prst="roundRect">
            <a:avLst>
              <a:gd name="adj" fmla="val 7500"/>
            </a:avLst>
          </a:prstGeom>
          <a:solidFill>
            <a:srgbClr val="16324F"/>
          </a:solidFill>
          <a:ln w="12700">
            <a:solidFill>
              <a:srgbClr val="16324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040880" y="2724912"/>
            <a:ext cx="146304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Профессионализм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9006840" y="2468880"/>
            <a:ext cx="1737360" cy="731520"/>
          </a:xfrm>
          <a:prstGeom prst="roundRect">
            <a:avLst>
              <a:gd name="adj" fmla="val 7500"/>
            </a:avLst>
          </a:prstGeom>
          <a:solidFill>
            <a:srgbClr val="5B8A72"/>
          </a:solidFill>
          <a:ln w="12700">
            <a:solidFill>
              <a:srgbClr val="5B8A7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0" y="2724912"/>
            <a:ext cx="146304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Милосердие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6903720" y="3749040"/>
            <a:ext cx="1737360" cy="731520"/>
          </a:xfrm>
          <a:prstGeom prst="roundRect">
            <a:avLst>
              <a:gd name="adj" fmla="val 7500"/>
            </a:avLst>
          </a:prstGeom>
          <a:solidFill>
            <a:srgbClr val="2E5B87"/>
          </a:solidFill>
          <a:ln w="12700">
            <a:solidFill>
              <a:srgbClr val="2E5B8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040880" y="4005072"/>
            <a:ext cx="146304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Научность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9006840" y="3749040"/>
            <a:ext cx="1737360" cy="731520"/>
          </a:xfrm>
          <a:prstGeom prst="roundRect">
            <a:avLst>
              <a:gd name="adj" fmla="val 7500"/>
            </a:avLst>
          </a:prstGeom>
          <a:solidFill>
            <a:srgbClr val="A6514E"/>
          </a:solidFill>
          <a:ln w="12700">
            <a:solidFill>
              <a:srgbClr val="A6514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144000" y="4005072"/>
            <a:ext cx="146304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Ответственность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1521440" y="6400800"/>
            <a:ext cx="27432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08080"/>
                </a:solidFill>
              </a:rPr>
              <a:t>2</a:t>
            </a:r>
            <a:endParaRPr lang="en-US" sz="1000" dirty="0"/>
          </a:p>
        </p:txBody>
      </p:sp>
      <p:pic>
        <p:nvPicPr>
          <p:cNvPr id="18" name="Изображение 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62125" y="1323975"/>
            <a:ext cx="8667750" cy="50768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96112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6324F"/>
                </a:solidFill>
              </a:rPr>
              <a:t>2. Цель, задачи и миссия кружка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115568"/>
            <a:ext cx="11064240" cy="0"/>
          </a:xfrm>
          <a:prstGeom prst="line">
            <a:avLst/>
          </a:prstGeom>
          <a:noFill/>
          <a:ln w="12700">
            <a:solidFill>
              <a:srgbClr val="D9A441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1463040"/>
            <a:ext cx="10698480" cy="822960"/>
          </a:xfrm>
          <a:prstGeom prst="roundRect">
            <a:avLst/>
          </a:prstGeom>
          <a:solidFill>
            <a:srgbClr val="16324F"/>
          </a:solidFill>
          <a:ln w="12700">
            <a:solidFill>
              <a:srgbClr val="16324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1709928"/>
            <a:ext cx="10241280" cy="310896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</a:rPr>
              <a:t>Цель: формирование профессионально компетентного специалиста среднего звена, способного к практической, исследовательской и общественно значимой деятельности.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822960" y="2697480"/>
            <a:ext cx="2103120" cy="566928"/>
          </a:xfrm>
          <a:prstGeom prst="roundRect">
            <a:avLst/>
          </a:prstGeom>
          <a:solidFill>
            <a:srgbClr val="EAF2F8"/>
          </a:solidFill>
          <a:ln w="12700">
            <a:solidFill>
              <a:srgbClr val="C6D4E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16915" y="2861945"/>
            <a:ext cx="2209800" cy="325755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6324F"/>
                </a:solidFill>
              </a:rPr>
              <a:t>Образовательная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3154680" y="2779776"/>
            <a:ext cx="786384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1F2937"/>
                </a:solidFill>
              </a:rPr>
              <a:t>углубление знаний по сестринскому делу, истории профессии и клиническим алгоритмам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822960" y="3566160"/>
            <a:ext cx="2103120" cy="566928"/>
          </a:xfrm>
          <a:prstGeom prst="roundRect">
            <a:avLst/>
          </a:prstGeom>
          <a:solidFill>
            <a:srgbClr val="EAF2F8"/>
          </a:solidFill>
          <a:ln w="12700">
            <a:solidFill>
              <a:srgbClr val="C6D4E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3677920"/>
            <a:ext cx="1920240" cy="235585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6324F"/>
                </a:solidFill>
              </a:rPr>
              <a:t>Практическая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154680" y="3648456"/>
            <a:ext cx="786384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1F2937"/>
                </a:solidFill>
              </a:rPr>
              <a:t>развитие навыков первой помощи, СЛР, коммуникации и клинического разбора случаев</a:t>
            </a:r>
            <a:endParaRPr lang="en-US" sz="1700" dirty="0"/>
          </a:p>
        </p:txBody>
      </p:sp>
      <p:sp>
        <p:nvSpPr>
          <p:cNvPr id="12" name="Shape 10"/>
          <p:cNvSpPr/>
          <p:nvPr/>
        </p:nvSpPr>
        <p:spPr>
          <a:xfrm>
            <a:off x="822960" y="4434840"/>
            <a:ext cx="2103120" cy="566928"/>
          </a:xfrm>
          <a:prstGeom prst="roundRect">
            <a:avLst/>
          </a:prstGeom>
          <a:solidFill>
            <a:srgbClr val="EAF2F8"/>
          </a:solidFill>
          <a:ln w="12700">
            <a:solidFill>
              <a:srgbClr val="C6D4E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05840" y="4599432"/>
            <a:ext cx="173736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6324F"/>
                </a:solidFill>
              </a:rPr>
              <a:t>Научная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3154680" y="4517136"/>
            <a:ext cx="786384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1F2937"/>
                </a:solidFill>
              </a:rPr>
              <a:t>подготовка докладов, презентаций, мини-исследований, участие в конференциях</a:t>
            </a:r>
            <a:endParaRPr lang="en-US" sz="1700" dirty="0"/>
          </a:p>
        </p:txBody>
      </p:sp>
      <p:sp>
        <p:nvSpPr>
          <p:cNvPr id="15" name="Shape 13"/>
          <p:cNvSpPr/>
          <p:nvPr/>
        </p:nvSpPr>
        <p:spPr>
          <a:xfrm>
            <a:off x="822960" y="5303520"/>
            <a:ext cx="2103120" cy="566928"/>
          </a:xfrm>
          <a:prstGeom prst="roundRect">
            <a:avLst/>
          </a:prstGeom>
          <a:solidFill>
            <a:srgbClr val="EAF2F8"/>
          </a:solidFill>
          <a:ln w="12700">
            <a:solidFill>
              <a:srgbClr val="C6D4E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0580" y="5414010"/>
            <a:ext cx="2090420" cy="236855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6324F"/>
                </a:solidFill>
              </a:rPr>
              <a:t>Воспитательная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3154680" y="5385816"/>
            <a:ext cx="786384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1F2937"/>
                </a:solidFill>
              </a:rPr>
              <a:t>формирование профессиональной этики, ответственности, гуманизма и лидерства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11521440" y="6400800"/>
            <a:ext cx="27432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08080"/>
                </a:solidFill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96112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6324F"/>
                </a:solidFill>
              </a:rPr>
              <a:t>3. Организация работы кружка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115568"/>
            <a:ext cx="11064240" cy="0"/>
          </a:xfrm>
          <a:prstGeom prst="line">
            <a:avLst/>
          </a:prstGeom>
          <a:noFill/>
          <a:ln w="12700">
            <a:solidFill>
              <a:srgbClr val="D9A441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1554480"/>
            <a:ext cx="283464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AD5D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1783080"/>
            <a:ext cx="246888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E5B87"/>
                </a:solidFill>
              </a:rPr>
              <a:t>Структура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96112" y="2240280"/>
            <a:ext cx="2468880" cy="3383280"/>
          </a:xfrm>
          <a:prstGeom prst="rect">
            <a:avLst/>
          </a:prstGeom>
          <a:noFill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руководитель кружка</a:t>
            </a:r>
            <a:endParaRPr lang="en-US" sz="1600" dirty="0"/>
          </a:p>
          <a:p>
            <a:pPr marL="177800" indent="-1778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председатель из числа студентов</a:t>
            </a:r>
            <a:endParaRPr lang="en-US" sz="1600" dirty="0"/>
          </a:p>
          <a:p>
            <a:pPr marL="177800" indent="-1778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секретарь</a:t>
            </a:r>
            <a:endParaRPr lang="en-US" sz="1600" dirty="0"/>
          </a:p>
          <a:p>
            <a:pPr marL="177800" indent="-1778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ответственные за практику, науку и медиа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160520" y="1554480"/>
            <a:ext cx="2834640" cy="4480560"/>
          </a:xfrm>
          <a:prstGeom prst="roundRect">
            <a:avLst/>
          </a:prstGeom>
          <a:solidFill>
            <a:srgbClr val="F7FBFE"/>
          </a:solidFill>
          <a:ln w="12700">
            <a:solidFill>
              <a:srgbClr val="CAD5D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343400" y="1783080"/>
            <a:ext cx="246888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E5B87"/>
                </a:solidFill>
              </a:rPr>
              <a:t>Форматы работы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325112" y="2240280"/>
            <a:ext cx="2468880" cy="3383280"/>
          </a:xfrm>
          <a:prstGeom prst="rect">
            <a:avLst/>
          </a:prstGeom>
          <a:noFill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тематические заседания</a:t>
            </a:r>
            <a:endParaRPr lang="en-US" sz="1600" dirty="0"/>
          </a:p>
          <a:p>
            <a:pPr marL="177800" indent="-1778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практические тренинги</a:t>
            </a:r>
            <a:endParaRPr lang="en-US" sz="1600" dirty="0"/>
          </a:p>
          <a:p>
            <a:pPr marL="177800" indent="-1778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кейс-разборы и дискуссии</a:t>
            </a:r>
            <a:endParaRPr lang="en-US" sz="1600" dirty="0"/>
          </a:p>
          <a:p>
            <a:pPr marL="177800" indent="-1778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подготовка докладов и выступлений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589520" y="1554480"/>
            <a:ext cx="283464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AD5D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0" y="1783080"/>
            <a:ext cx="246888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E5B87"/>
                </a:solidFill>
              </a:rPr>
              <a:t>Организационные условия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7754112" y="2240280"/>
            <a:ext cx="2468880" cy="3383280"/>
          </a:xfrm>
          <a:prstGeom prst="rect">
            <a:avLst/>
          </a:prstGeom>
          <a:noFill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2 заседания в месяц</a:t>
            </a:r>
            <a:endParaRPr lang="en-US" sz="1600" dirty="0"/>
          </a:p>
          <a:p>
            <a:pPr marL="177800" indent="-1778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продолжительность 60–</a:t>
            </a:r>
            <a:r>
              <a:rPr lang="ru-RU" altLang="en-US" sz="1600" dirty="0">
                <a:solidFill>
                  <a:srgbClr val="1F2937"/>
                </a:solidFill>
              </a:rPr>
              <a:t>8</a:t>
            </a:r>
            <a:r>
              <a:rPr lang="en-US" sz="1600" dirty="0">
                <a:solidFill>
                  <a:srgbClr val="1F2937"/>
                </a:solidFill>
              </a:rPr>
              <a:t>0 минут</a:t>
            </a:r>
            <a:endParaRPr lang="en-US" sz="1600" dirty="0"/>
          </a:p>
          <a:p>
            <a:pPr marL="177800" indent="-1778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ведение протоколов и журнала посещаемости</a:t>
            </a:r>
            <a:endParaRPr lang="en-US" sz="1600" dirty="0"/>
          </a:p>
          <a:p>
            <a:pPr marL="177800" indent="-1778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семестровая и итоговая отчетность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1521440" y="6400800"/>
            <a:ext cx="27432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08080"/>
                </a:solidFill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3070" y="247015"/>
            <a:ext cx="4448175" cy="5015230"/>
          </a:xfrm>
          <a:prstGeom prst="rect">
            <a:avLst/>
          </a:prstGeom>
        </p:spPr>
      </p:pic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6590" y="325755"/>
            <a:ext cx="5224145" cy="490728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96112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6324F"/>
                </a:solidFill>
              </a:rPr>
              <a:t>4. Годовой тематический план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115568"/>
            <a:ext cx="11064240" cy="0"/>
          </a:xfrm>
          <a:prstGeom prst="line">
            <a:avLst/>
          </a:prstGeom>
          <a:noFill/>
          <a:ln w="12700">
            <a:solidFill>
              <a:srgbClr val="D9A441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1463040"/>
            <a:ext cx="1828800" cy="411480"/>
          </a:xfrm>
          <a:prstGeom prst="rect">
            <a:avLst/>
          </a:prstGeom>
          <a:solidFill>
            <a:srgbClr val="16324F"/>
          </a:solidFill>
          <a:ln w="12700">
            <a:solidFill>
              <a:srgbClr val="16324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38835" y="1581785"/>
            <a:ext cx="1218565" cy="164465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Месяц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2560320" y="1463040"/>
            <a:ext cx="8961120" cy="411480"/>
          </a:xfrm>
          <a:prstGeom prst="rect">
            <a:avLst/>
          </a:prstGeom>
          <a:solidFill>
            <a:srgbClr val="2E5B87"/>
          </a:solidFill>
          <a:ln w="12700">
            <a:solidFill>
              <a:srgbClr val="2E5B8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37915" y="1548130"/>
            <a:ext cx="5003165" cy="1981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Основные заседания и темы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731520" y="1874520"/>
            <a:ext cx="1828800" cy="457200"/>
          </a:xfrm>
          <a:prstGeom prst="rect">
            <a:avLst/>
          </a:prstGeom>
          <a:solidFill>
            <a:srgbClr val="F8FBFD"/>
          </a:solidFill>
          <a:ln w="12700">
            <a:solidFill>
              <a:srgbClr val="D2DDE7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560320" y="1874520"/>
            <a:ext cx="8961120" cy="457200"/>
          </a:xfrm>
          <a:prstGeom prst="rect">
            <a:avLst/>
          </a:prstGeom>
          <a:solidFill>
            <a:srgbClr val="F8FBFD"/>
          </a:solidFill>
          <a:ln w="12700">
            <a:solidFill>
              <a:srgbClr val="D2DDE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68680" y="2002536"/>
            <a:ext cx="1554480" cy="16459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6324F"/>
                </a:solidFill>
              </a:rPr>
              <a:t>Сентябрь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697480" y="1947672"/>
            <a:ext cx="864108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F2937"/>
                </a:solidFill>
              </a:rPr>
              <a:t>Организационное заседание; Медицинские специалисты среднего звена в неотложных ситуациях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731520" y="2331720"/>
            <a:ext cx="1828800" cy="457200"/>
          </a:xfrm>
          <a:prstGeom prst="rect">
            <a:avLst/>
          </a:prstGeom>
          <a:solidFill>
            <a:srgbClr val="EEF4F8"/>
          </a:solidFill>
          <a:ln w="12700">
            <a:solidFill>
              <a:srgbClr val="D2DDE7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60320" y="2331720"/>
            <a:ext cx="8961120" cy="457200"/>
          </a:xfrm>
          <a:prstGeom prst="rect">
            <a:avLst/>
          </a:prstGeom>
          <a:solidFill>
            <a:srgbClr val="EEF4F8"/>
          </a:solidFill>
          <a:ln w="12700">
            <a:solidFill>
              <a:srgbClr val="D2DDE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68680" y="2459736"/>
            <a:ext cx="1554480" cy="16459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6324F"/>
                </a:solidFill>
              </a:rPr>
              <a:t>Октябрь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2697480" y="2404872"/>
            <a:ext cx="864108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F2937"/>
                </a:solidFill>
              </a:rPr>
              <a:t>История и философия сестринского дела; Коммуникация с пациентом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731520" y="2788920"/>
            <a:ext cx="1828800" cy="457200"/>
          </a:xfrm>
          <a:prstGeom prst="rect">
            <a:avLst/>
          </a:prstGeom>
          <a:solidFill>
            <a:srgbClr val="F8FBFD"/>
          </a:solidFill>
          <a:ln w="12700">
            <a:solidFill>
              <a:srgbClr val="D2DDE7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560320" y="2788920"/>
            <a:ext cx="8961120" cy="457200"/>
          </a:xfrm>
          <a:prstGeom prst="rect">
            <a:avLst/>
          </a:prstGeom>
          <a:solidFill>
            <a:srgbClr val="F8FBFD"/>
          </a:solidFill>
          <a:ln w="12700">
            <a:solidFill>
              <a:srgbClr val="D2DDE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68680" y="2916936"/>
            <a:ext cx="1554480" cy="16459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6324F"/>
                </a:solidFill>
              </a:rPr>
              <a:t>Ноябрь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2697480" y="2862072"/>
            <a:ext cx="864108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F2937"/>
                </a:solidFill>
              </a:rPr>
              <a:t>Инфекционная безопасность; Асептика и антисептика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731520" y="3246120"/>
            <a:ext cx="1828800" cy="457200"/>
          </a:xfrm>
          <a:prstGeom prst="rect">
            <a:avLst/>
          </a:prstGeom>
          <a:solidFill>
            <a:srgbClr val="EEF4F8"/>
          </a:solidFill>
          <a:ln w="12700">
            <a:solidFill>
              <a:srgbClr val="D2DDE7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560320" y="3246120"/>
            <a:ext cx="8961120" cy="457200"/>
          </a:xfrm>
          <a:prstGeom prst="rect">
            <a:avLst/>
          </a:prstGeom>
          <a:solidFill>
            <a:srgbClr val="EEF4F8"/>
          </a:solidFill>
          <a:ln w="12700">
            <a:solidFill>
              <a:srgbClr val="D2DDE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68680" y="3374136"/>
            <a:ext cx="1554480" cy="16459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6324F"/>
                </a:solidFill>
              </a:rPr>
              <a:t>Декабрь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2697480" y="3319272"/>
            <a:ext cx="864108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F2937"/>
                </a:solidFill>
              </a:rPr>
              <a:t>Первая помощь и СЛР; практический тренинг</a:t>
            </a:r>
            <a:endParaRPr lang="en-US" sz="1350" dirty="0"/>
          </a:p>
        </p:txBody>
      </p:sp>
      <p:sp>
        <p:nvSpPr>
          <p:cNvPr id="24" name="Shape 22"/>
          <p:cNvSpPr/>
          <p:nvPr/>
        </p:nvSpPr>
        <p:spPr>
          <a:xfrm>
            <a:off x="731520" y="3703320"/>
            <a:ext cx="1828800" cy="457200"/>
          </a:xfrm>
          <a:prstGeom prst="rect">
            <a:avLst/>
          </a:prstGeom>
          <a:solidFill>
            <a:srgbClr val="F8FBFD"/>
          </a:solidFill>
          <a:ln w="12700">
            <a:solidFill>
              <a:srgbClr val="D2DDE7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560320" y="3703320"/>
            <a:ext cx="8961120" cy="457200"/>
          </a:xfrm>
          <a:prstGeom prst="rect">
            <a:avLst/>
          </a:prstGeom>
          <a:solidFill>
            <a:srgbClr val="F8FBFD"/>
          </a:solidFill>
          <a:ln w="12700">
            <a:solidFill>
              <a:srgbClr val="D2DDE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68680" y="3831336"/>
            <a:ext cx="1554480" cy="16459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6324F"/>
                </a:solidFill>
              </a:rPr>
              <a:t>Январь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2697480" y="3776472"/>
            <a:ext cx="864108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F2937"/>
                </a:solidFill>
              </a:rPr>
              <a:t>Психология пациента и профилактика выгорания</a:t>
            </a:r>
            <a:endParaRPr lang="en-US" sz="1350" dirty="0"/>
          </a:p>
        </p:txBody>
      </p:sp>
      <p:sp>
        <p:nvSpPr>
          <p:cNvPr id="28" name="Shape 26"/>
          <p:cNvSpPr/>
          <p:nvPr/>
        </p:nvSpPr>
        <p:spPr>
          <a:xfrm>
            <a:off x="731520" y="4160520"/>
            <a:ext cx="1828800" cy="457200"/>
          </a:xfrm>
          <a:prstGeom prst="rect">
            <a:avLst/>
          </a:prstGeom>
          <a:solidFill>
            <a:srgbClr val="EEF4F8"/>
          </a:solidFill>
          <a:ln w="12700">
            <a:solidFill>
              <a:srgbClr val="D2DDE7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2560320" y="4160520"/>
            <a:ext cx="8961120" cy="457200"/>
          </a:xfrm>
          <a:prstGeom prst="rect">
            <a:avLst/>
          </a:prstGeom>
          <a:solidFill>
            <a:srgbClr val="EEF4F8"/>
          </a:solidFill>
          <a:ln w="12700">
            <a:solidFill>
              <a:srgbClr val="D2DDE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68680" y="4288536"/>
            <a:ext cx="1554480" cy="16459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6324F"/>
                </a:solidFill>
              </a:rPr>
              <a:t>Февраль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2697480" y="4233672"/>
            <a:ext cx="864108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F2937"/>
                </a:solidFill>
              </a:rPr>
              <a:t>Роль медсестры при хронических заболеваниях; клинические кейсы</a:t>
            </a:r>
            <a:endParaRPr lang="en-US" sz="1350" dirty="0"/>
          </a:p>
        </p:txBody>
      </p:sp>
      <p:sp>
        <p:nvSpPr>
          <p:cNvPr id="32" name="Shape 30"/>
          <p:cNvSpPr/>
          <p:nvPr/>
        </p:nvSpPr>
        <p:spPr>
          <a:xfrm>
            <a:off x="731520" y="4617720"/>
            <a:ext cx="1828800" cy="457200"/>
          </a:xfrm>
          <a:prstGeom prst="rect">
            <a:avLst/>
          </a:prstGeom>
          <a:solidFill>
            <a:srgbClr val="F8FBFD"/>
          </a:solidFill>
          <a:ln w="12700">
            <a:solidFill>
              <a:srgbClr val="D2DDE7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560320" y="4617720"/>
            <a:ext cx="8961120" cy="457200"/>
          </a:xfrm>
          <a:prstGeom prst="rect">
            <a:avLst/>
          </a:prstGeom>
          <a:solidFill>
            <a:srgbClr val="F8FBFD"/>
          </a:solidFill>
          <a:ln w="12700">
            <a:solidFill>
              <a:srgbClr val="D2DDE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68680" y="4745736"/>
            <a:ext cx="1554480" cy="16459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6324F"/>
                </a:solidFill>
              </a:rPr>
              <a:t>Март</a:t>
            </a:r>
            <a:endParaRPr lang="en-US" sz="1500" dirty="0"/>
          </a:p>
        </p:txBody>
      </p:sp>
      <p:sp>
        <p:nvSpPr>
          <p:cNvPr id="35" name="Text 33"/>
          <p:cNvSpPr/>
          <p:nvPr/>
        </p:nvSpPr>
        <p:spPr>
          <a:xfrm>
            <a:off x="2697480" y="4690872"/>
            <a:ext cx="864108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F2937"/>
                </a:solidFill>
              </a:rPr>
              <a:t>Основы научной деятельности; подготовка докладов</a:t>
            </a:r>
            <a:endParaRPr lang="en-US" sz="1350" dirty="0"/>
          </a:p>
        </p:txBody>
      </p:sp>
      <p:sp>
        <p:nvSpPr>
          <p:cNvPr id="36" name="Shape 34"/>
          <p:cNvSpPr/>
          <p:nvPr/>
        </p:nvSpPr>
        <p:spPr>
          <a:xfrm>
            <a:off x="731520" y="5074920"/>
            <a:ext cx="1828800" cy="457200"/>
          </a:xfrm>
          <a:prstGeom prst="rect">
            <a:avLst/>
          </a:prstGeom>
          <a:solidFill>
            <a:srgbClr val="EEF4F8"/>
          </a:solidFill>
          <a:ln w="12700">
            <a:solidFill>
              <a:srgbClr val="D2DDE7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2560320" y="5074920"/>
            <a:ext cx="8961120" cy="457200"/>
          </a:xfrm>
          <a:prstGeom prst="rect">
            <a:avLst/>
          </a:prstGeom>
          <a:solidFill>
            <a:srgbClr val="EEF4F8"/>
          </a:solidFill>
          <a:ln w="12700">
            <a:solidFill>
              <a:srgbClr val="D2DDE7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868680" y="5202936"/>
            <a:ext cx="1554480" cy="16459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6324F"/>
                </a:solidFill>
              </a:rPr>
              <a:t>Апрель</a:t>
            </a:r>
            <a:endParaRPr lang="en-US" sz="1500" dirty="0"/>
          </a:p>
        </p:txBody>
      </p:sp>
      <p:sp>
        <p:nvSpPr>
          <p:cNvPr id="39" name="Text 37"/>
          <p:cNvSpPr/>
          <p:nvPr/>
        </p:nvSpPr>
        <p:spPr>
          <a:xfrm>
            <a:off x="2697480" y="5148072"/>
            <a:ext cx="864108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F2937"/>
                </a:solidFill>
              </a:rPr>
              <a:t>Современные технологии в сестринском деле; работа с протоколами</a:t>
            </a:r>
            <a:endParaRPr lang="en-US" sz="1350" dirty="0"/>
          </a:p>
        </p:txBody>
      </p:sp>
      <p:sp>
        <p:nvSpPr>
          <p:cNvPr id="40" name="Shape 38"/>
          <p:cNvSpPr/>
          <p:nvPr/>
        </p:nvSpPr>
        <p:spPr>
          <a:xfrm>
            <a:off x="731520" y="5532120"/>
            <a:ext cx="1828800" cy="457200"/>
          </a:xfrm>
          <a:prstGeom prst="rect">
            <a:avLst/>
          </a:prstGeom>
          <a:solidFill>
            <a:srgbClr val="F8FBFD"/>
          </a:solidFill>
          <a:ln w="12700">
            <a:solidFill>
              <a:srgbClr val="D2DDE7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2560320" y="5532120"/>
            <a:ext cx="8961120" cy="457200"/>
          </a:xfrm>
          <a:prstGeom prst="rect">
            <a:avLst/>
          </a:prstGeom>
          <a:solidFill>
            <a:srgbClr val="F8FBFD"/>
          </a:solidFill>
          <a:ln w="12700">
            <a:solidFill>
              <a:srgbClr val="D2DDE7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868680" y="5660136"/>
            <a:ext cx="1554480" cy="16459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6324F"/>
                </a:solidFill>
              </a:rPr>
              <a:t>Май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2697480" y="5605272"/>
            <a:ext cx="864108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F2937"/>
                </a:solidFill>
              </a:rPr>
              <a:t>Студенческая мини-конференция</a:t>
            </a:r>
            <a:endParaRPr lang="en-US" sz="1350" dirty="0"/>
          </a:p>
        </p:txBody>
      </p:sp>
      <p:sp>
        <p:nvSpPr>
          <p:cNvPr id="44" name="Shape 42"/>
          <p:cNvSpPr/>
          <p:nvPr/>
        </p:nvSpPr>
        <p:spPr>
          <a:xfrm>
            <a:off x="731520" y="5989320"/>
            <a:ext cx="1828800" cy="457200"/>
          </a:xfrm>
          <a:prstGeom prst="rect">
            <a:avLst/>
          </a:prstGeom>
          <a:solidFill>
            <a:srgbClr val="EEF4F8"/>
          </a:solidFill>
          <a:ln w="12700">
            <a:solidFill>
              <a:srgbClr val="D2DDE7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2560320" y="5989320"/>
            <a:ext cx="8961120" cy="457200"/>
          </a:xfrm>
          <a:prstGeom prst="rect">
            <a:avLst/>
          </a:prstGeom>
          <a:solidFill>
            <a:srgbClr val="EEF4F8"/>
          </a:solidFill>
          <a:ln w="12700">
            <a:solidFill>
              <a:srgbClr val="D2DDE7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868680" y="6117336"/>
            <a:ext cx="1554480" cy="16459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6324F"/>
                </a:solidFill>
              </a:rPr>
              <a:t>Июнь</a:t>
            </a:r>
            <a:endParaRPr lang="en-US" sz="1500" dirty="0"/>
          </a:p>
        </p:txBody>
      </p:sp>
      <p:sp>
        <p:nvSpPr>
          <p:cNvPr id="47" name="Text 45"/>
          <p:cNvSpPr/>
          <p:nvPr/>
        </p:nvSpPr>
        <p:spPr>
          <a:xfrm>
            <a:off x="2697480" y="6062472"/>
            <a:ext cx="864108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F2937"/>
                </a:solidFill>
              </a:rPr>
              <a:t>Итоговое заседание; награждение активных участников</a:t>
            </a:r>
            <a:endParaRPr lang="en-US" sz="1350" dirty="0"/>
          </a:p>
        </p:txBody>
      </p:sp>
      <p:sp>
        <p:nvSpPr>
          <p:cNvPr id="48" name="Text 46"/>
          <p:cNvSpPr/>
          <p:nvPr/>
        </p:nvSpPr>
        <p:spPr>
          <a:xfrm>
            <a:off x="11521440" y="6400800"/>
            <a:ext cx="27432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08080"/>
                </a:solidFill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96112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6324F"/>
                </a:solidFill>
              </a:rPr>
              <a:t>5. Ожидаемые результаты и показатели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115568"/>
            <a:ext cx="11064240" cy="0"/>
          </a:xfrm>
          <a:prstGeom prst="line">
            <a:avLst/>
          </a:prstGeom>
          <a:noFill/>
          <a:ln w="12700">
            <a:solidFill>
              <a:srgbClr val="D9A441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22960" y="1508760"/>
            <a:ext cx="2377440" cy="512064"/>
          </a:xfrm>
          <a:prstGeom prst="roundRect">
            <a:avLst/>
          </a:prstGeom>
          <a:solidFill>
            <a:srgbClr val="EAF2F8"/>
          </a:solidFill>
          <a:ln w="12700">
            <a:solidFill>
              <a:srgbClr val="C6D4E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05840" y="1655064"/>
            <a:ext cx="201168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6324F"/>
                </a:solidFill>
              </a:rPr>
              <a:t>Участники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3474720" y="1508760"/>
            <a:ext cx="7680960" cy="51206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6D4E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0" y="1655064"/>
            <a:ext cx="731520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1F2937"/>
                </a:solidFill>
              </a:rPr>
              <a:t>15–25 активных студентов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822960" y="2267712"/>
            <a:ext cx="2377440" cy="512064"/>
          </a:xfrm>
          <a:prstGeom prst="roundRect">
            <a:avLst/>
          </a:prstGeom>
          <a:solidFill>
            <a:srgbClr val="EAF2F8"/>
          </a:solidFill>
          <a:ln w="12700">
            <a:solidFill>
              <a:srgbClr val="C6D4E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05840" y="2414016"/>
            <a:ext cx="201168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6324F"/>
                </a:solidFill>
              </a:rPr>
              <a:t>Заседания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3474720" y="2267712"/>
            <a:ext cx="7680960" cy="51206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6D4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0" y="2414016"/>
            <a:ext cx="731520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1F2937"/>
                </a:solidFill>
              </a:rPr>
              <a:t>не менее 16–17 в год</a:t>
            </a:r>
            <a:endParaRPr lang="en-US" sz="1700" dirty="0"/>
          </a:p>
        </p:txBody>
      </p:sp>
      <p:sp>
        <p:nvSpPr>
          <p:cNvPr id="12" name="Shape 10"/>
          <p:cNvSpPr/>
          <p:nvPr/>
        </p:nvSpPr>
        <p:spPr>
          <a:xfrm>
            <a:off x="822960" y="3026664"/>
            <a:ext cx="2377440" cy="512064"/>
          </a:xfrm>
          <a:prstGeom prst="roundRect">
            <a:avLst/>
          </a:prstGeom>
          <a:solidFill>
            <a:srgbClr val="EAF2F8"/>
          </a:solidFill>
          <a:ln w="12700">
            <a:solidFill>
              <a:srgbClr val="C6D4E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05840" y="3172968"/>
            <a:ext cx="201168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6324F"/>
                </a:solidFill>
              </a:rPr>
              <a:t>Практические тренинги</a:t>
            </a:r>
            <a:endParaRPr lang="en-US" sz="1700" dirty="0"/>
          </a:p>
        </p:txBody>
      </p:sp>
      <p:sp>
        <p:nvSpPr>
          <p:cNvPr id="14" name="Shape 12"/>
          <p:cNvSpPr/>
          <p:nvPr/>
        </p:nvSpPr>
        <p:spPr>
          <a:xfrm>
            <a:off x="3474720" y="3026664"/>
            <a:ext cx="7680960" cy="51206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6D4E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0" y="3172968"/>
            <a:ext cx="731520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1F2937"/>
                </a:solidFill>
              </a:rPr>
              <a:t>не менее 5</a:t>
            </a:r>
            <a:endParaRPr lang="en-US" sz="1700" dirty="0"/>
          </a:p>
        </p:txBody>
      </p:sp>
      <p:sp>
        <p:nvSpPr>
          <p:cNvPr id="16" name="Shape 14"/>
          <p:cNvSpPr/>
          <p:nvPr/>
        </p:nvSpPr>
        <p:spPr>
          <a:xfrm>
            <a:off x="822960" y="3785616"/>
            <a:ext cx="2377440" cy="512064"/>
          </a:xfrm>
          <a:prstGeom prst="roundRect">
            <a:avLst/>
          </a:prstGeom>
          <a:solidFill>
            <a:srgbClr val="EAF2F8"/>
          </a:solidFill>
          <a:ln w="12700">
            <a:solidFill>
              <a:srgbClr val="C6D4E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005840" y="3931920"/>
            <a:ext cx="201168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6324F"/>
                </a:solidFill>
              </a:rPr>
              <a:t>Научные доклады</a:t>
            </a:r>
            <a:endParaRPr lang="en-US" sz="1700" dirty="0"/>
          </a:p>
        </p:txBody>
      </p:sp>
      <p:sp>
        <p:nvSpPr>
          <p:cNvPr id="18" name="Shape 16"/>
          <p:cNvSpPr/>
          <p:nvPr/>
        </p:nvSpPr>
        <p:spPr>
          <a:xfrm>
            <a:off x="3474720" y="3785616"/>
            <a:ext cx="7680960" cy="51206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6D4E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0" y="3931920"/>
            <a:ext cx="731520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1F2937"/>
                </a:solidFill>
              </a:rPr>
              <a:t>6–10 студенческих выступлений</a:t>
            </a:r>
            <a:endParaRPr lang="en-US" sz="1700" dirty="0"/>
          </a:p>
        </p:txBody>
      </p:sp>
      <p:sp>
        <p:nvSpPr>
          <p:cNvPr id="20" name="Shape 18"/>
          <p:cNvSpPr/>
          <p:nvPr/>
        </p:nvSpPr>
        <p:spPr>
          <a:xfrm>
            <a:off x="822960" y="4544568"/>
            <a:ext cx="2377440" cy="512064"/>
          </a:xfrm>
          <a:prstGeom prst="roundRect">
            <a:avLst/>
          </a:prstGeom>
          <a:solidFill>
            <a:srgbClr val="EAF2F8"/>
          </a:solidFill>
          <a:ln w="12700">
            <a:solidFill>
              <a:srgbClr val="C6D4E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005840" y="4690872"/>
            <a:ext cx="201168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6324F"/>
                </a:solidFill>
              </a:rPr>
              <a:t>Конференции/мероприятия</a:t>
            </a:r>
            <a:endParaRPr lang="en-US" sz="1700" dirty="0"/>
          </a:p>
        </p:txBody>
      </p:sp>
      <p:sp>
        <p:nvSpPr>
          <p:cNvPr id="22" name="Shape 20"/>
          <p:cNvSpPr/>
          <p:nvPr/>
        </p:nvSpPr>
        <p:spPr>
          <a:xfrm>
            <a:off x="3474720" y="4544568"/>
            <a:ext cx="7680960" cy="51206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6D4E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0" y="4690872"/>
            <a:ext cx="731520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1F2937"/>
                </a:solidFill>
              </a:rPr>
              <a:t>участие во внутриколледжных и межвузовских событиях</a:t>
            </a:r>
            <a:endParaRPr lang="en-US" sz="1700" dirty="0"/>
          </a:p>
        </p:txBody>
      </p:sp>
      <p:sp>
        <p:nvSpPr>
          <p:cNvPr id="24" name="Shape 22"/>
          <p:cNvSpPr/>
          <p:nvPr/>
        </p:nvSpPr>
        <p:spPr>
          <a:xfrm>
            <a:off x="822960" y="5303520"/>
            <a:ext cx="2377440" cy="512064"/>
          </a:xfrm>
          <a:prstGeom prst="roundRect">
            <a:avLst/>
          </a:prstGeom>
          <a:solidFill>
            <a:srgbClr val="EAF2F8"/>
          </a:solidFill>
          <a:ln w="12700">
            <a:solidFill>
              <a:srgbClr val="C6D4E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005840" y="5449824"/>
            <a:ext cx="201168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6324F"/>
                </a:solidFill>
              </a:rPr>
              <a:t>Отчетность</a:t>
            </a:r>
            <a:endParaRPr lang="en-US" sz="1700" dirty="0"/>
          </a:p>
        </p:txBody>
      </p:sp>
      <p:sp>
        <p:nvSpPr>
          <p:cNvPr id="26" name="Shape 24"/>
          <p:cNvSpPr/>
          <p:nvPr/>
        </p:nvSpPr>
        <p:spPr>
          <a:xfrm>
            <a:off x="3474720" y="5303520"/>
            <a:ext cx="7680960" cy="51206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6D4E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0" y="5449824"/>
            <a:ext cx="731520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1F2937"/>
                </a:solidFill>
              </a:rPr>
              <a:t>протоколы, фотоотчеты, семестровые и итоговые отчеты</a:t>
            </a:r>
            <a:endParaRPr lang="en-US" sz="1700" dirty="0"/>
          </a:p>
        </p:txBody>
      </p:sp>
      <p:sp>
        <p:nvSpPr>
          <p:cNvPr id="28" name="Text 26"/>
          <p:cNvSpPr/>
          <p:nvPr/>
        </p:nvSpPr>
        <p:spPr>
          <a:xfrm>
            <a:off x="11521440" y="6400800"/>
            <a:ext cx="27432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08080"/>
                </a:solidFill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96112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6324F"/>
                </a:solidFill>
              </a:rPr>
              <a:t>6. Документация и формы отчетности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115568"/>
            <a:ext cx="11064240" cy="0"/>
          </a:xfrm>
          <a:prstGeom prst="line">
            <a:avLst/>
          </a:prstGeom>
          <a:noFill/>
          <a:ln w="12700">
            <a:solidFill>
              <a:srgbClr val="D9A44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22960" y="1645920"/>
            <a:ext cx="4663440" cy="4114800"/>
          </a:xfrm>
          <a:prstGeom prst="rect">
            <a:avLst/>
          </a:prstGeom>
          <a:noFill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</a:rPr>
              <a:t>План работы кружка на учебный год</a:t>
            </a:r>
            <a:endParaRPr lang="en-US" sz="1800" dirty="0"/>
          </a:p>
          <a:p>
            <a:pPr marL="177800" indent="-1778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</a:rPr>
              <a:t>Список состава кружка и актив</a:t>
            </a:r>
            <a:endParaRPr lang="en-US" sz="1800" dirty="0"/>
          </a:p>
          <a:p>
            <a:pPr marL="177800" indent="-1778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</a:rPr>
              <a:t>Журнал посещаемости заседаний</a:t>
            </a:r>
            <a:endParaRPr lang="en-US" sz="1800" dirty="0"/>
          </a:p>
          <a:p>
            <a:pPr marL="177800" indent="-1778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</a:rPr>
              <a:t>Протокол каждого заседания</a:t>
            </a:r>
            <a:endParaRPr lang="en-US" sz="1800" dirty="0"/>
          </a:p>
          <a:p>
            <a:pPr marL="177800" indent="-1778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</a:rPr>
              <a:t>Семестровый аналитический отчет</a:t>
            </a:r>
            <a:endParaRPr lang="en-US" sz="1800" dirty="0"/>
          </a:p>
          <a:p>
            <a:pPr marL="177800" indent="-1778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</a:rPr>
              <a:t>Итоговый отчет с фото и достижениями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035040" y="1691640"/>
            <a:ext cx="5029200" cy="4160520"/>
          </a:xfrm>
          <a:prstGeom prst="roundRect">
            <a:avLst/>
          </a:prstGeom>
          <a:solidFill>
            <a:srgbClr val="EAF2F8"/>
          </a:solidFill>
          <a:ln w="12700">
            <a:solidFill>
              <a:srgbClr val="C6D4E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040880" y="1920240"/>
            <a:ext cx="292608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6324F"/>
                </a:solidFill>
              </a:rPr>
              <a:t>Пример структуры протокола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400800" y="2423160"/>
            <a:ext cx="4297680" cy="2560320"/>
          </a:xfrm>
          <a:prstGeom prst="rect">
            <a:avLst/>
          </a:prstGeom>
          <a:noFill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дата и тема заседания</a:t>
            </a:r>
            <a:endParaRPr lang="en-US" sz="1600" dirty="0"/>
          </a:p>
          <a:p>
            <a:pPr marL="177800" indent="-1778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список присутствующих</a:t>
            </a:r>
            <a:endParaRPr lang="en-US" sz="1600" dirty="0"/>
          </a:p>
          <a:p>
            <a:pPr marL="177800" indent="-1778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краткое содержание выступлений</a:t>
            </a:r>
            <a:endParaRPr lang="en-US" sz="1600" dirty="0"/>
          </a:p>
          <a:p>
            <a:pPr marL="177800" indent="-1778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принятые решения</a:t>
            </a:r>
            <a:endParaRPr lang="en-US" sz="1600" dirty="0"/>
          </a:p>
          <a:p>
            <a:pPr marL="177800" indent="-1778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подпись руководителя и секретаря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0" y="5074920"/>
            <a:ext cx="429768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F2937"/>
                </a:solidFill>
              </a:rPr>
              <a:t>Такая система отчетности позволит администрации видеть реальную активность кружка и его воспитательно-образовательный эффект.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1521440" y="6400800"/>
            <a:ext cx="274320" cy="1828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08080"/>
                </a:solidFill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3866</Words>
  <Application>WPS Presentation</Application>
  <PresentationFormat>On-screen Show (16:9)</PresentationFormat>
  <Paragraphs>218</Paragraphs>
  <Slides>10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Arial</vt:lpstr>
      <vt:lpstr>SimSun</vt:lpstr>
      <vt:lpstr>Wingdings</vt:lpstr>
      <vt:lpstr>Aptos</vt:lpstr>
      <vt:lpstr>Segoe UI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OpenAI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Student Club</dc:title>
  <dc:creator>OpenAI</dc:creator>
  <dc:subject>Scientific club defense</dc:subject>
  <cp:lastModifiedBy>HP</cp:lastModifiedBy>
  <cp:revision>3</cp:revision>
  <dcterms:created xsi:type="dcterms:W3CDTF">2026-04-16T07:58:00Z</dcterms:created>
  <dcterms:modified xsi:type="dcterms:W3CDTF">2026-04-16T09:08:39Z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1049-12.1.0.25242</vt:lpwstr>
  </property>
  <property fmtid="{D5CDD505-2E9C-101B-9397-08002B2CF9AE}" pid="3" name="ICV">
    <vt:lpwstr>6678699B8CDE495EB0158773B0B0FBDD_12</vt:lpwstr>
  </property>
</Properties>
</file>